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394" r:id="rId3"/>
    <p:sldId id="395" r:id="rId4"/>
    <p:sldId id="491" r:id="rId5"/>
    <p:sldId id="618" r:id="rId6"/>
    <p:sldId id="608" r:id="rId7"/>
    <p:sldId id="609" r:id="rId8"/>
    <p:sldId id="598" r:id="rId9"/>
    <p:sldId id="610" r:id="rId10"/>
    <p:sldId id="589" r:id="rId11"/>
    <p:sldId id="595" r:id="rId12"/>
    <p:sldId id="614" r:id="rId13"/>
    <p:sldId id="645" r:id="rId14"/>
    <p:sldId id="612" r:id="rId15"/>
    <p:sldId id="616" r:id="rId16"/>
    <p:sldId id="569" r:id="rId17"/>
    <p:sldId id="570" r:id="rId18"/>
    <p:sldId id="619" r:id="rId19"/>
    <p:sldId id="620" r:id="rId20"/>
    <p:sldId id="621" r:id="rId21"/>
    <p:sldId id="622" r:id="rId22"/>
    <p:sldId id="623" r:id="rId23"/>
    <p:sldId id="646" r:id="rId24"/>
    <p:sldId id="647" r:id="rId25"/>
    <p:sldId id="648" r:id="rId26"/>
    <p:sldId id="649" r:id="rId27"/>
    <p:sldId id="650" r:id="rId28"/>
    <p:sldId id="605" r:id="rId29"/>
    <p:sldId id="590" r:id="rId30"/>
    <p:sldId id="591" r:id="rId31"/>
    <p:sldId id="592" r:id="rId32"/>
    <p:sldId id="593" r:id="rId33"/>
    <p:sldId id="624" r:id="rId34"/>
    <p:sldId id="653" r:id="rId35"/>
    <p:sldId id="651" r:id="rId36"/>
    <p:sldId id="652" r:id="rId37"/>
    <p:sldId id="654" r:id="rId38"/>
    <p:sldId id="603" r:id="rId39"/>
    <p:sldId id="655" r:id="rId40"/>
    <p:sldId id="601" r:id="rId41"/>
    <p:sldId id="656" r:id="rId42"/>
    <p:sldId id="600" r:id="rId43"/>
    <p:sldId id="602" r:id="rId44"/>
    <p:sldId id="657" r:id="rId45"/>
    <p:sldId id="604" r:id="rId46"/>
    <p:sldId id="658" r:id="rId47"/>
    <p:sldId id="625" r:id="rId48"/>
    <p:sldId id="659" r:id="rId49"/>
    <p:sldId id="643" r:id="rId50"/>
    <p:sldId id="586" r:id="rId51"/>
    <p:sldId id="588" r:id="rId52"/>
    <p:sldId id="596" r:id="rId53"/>
    <p:sldId id="597" r:id="rId54"/>
    <p:sldId id="644" r:id="rId55"/>
    <p:sldId id="635" r:id="rId56"/>
    <p:sldId id="607" r:id="rId57"/>
    <p:sldId id="352" r:id="rId58"/>
    <p:sldId id="393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9893C9-E92C-4A86-A9AC-E53CD464A81F}">
          <p14:sldIdLst>
            <p14:sldId id="394"/>
            <p14:sldId id="395"/>
            <p14:sldId id="491"/>
          </p14:sldIdLst>
        </p14:section>
        <p14:section name="ORM" id="{ED16C7ED-7D30-41B5-B603-503062A6E45F}">
          <p14:sldIdLst>
            <p14:sldId id="618"/>
            <p14:sldId id="608"/>
            <p14:sldId id="609"/>
          </p14:sldIdLst>
        </p14:section>
        <p14:section name="Entity Framework" id="{1E8EB616-5E10-41D3-83AE-A842A03B1802}">
          <p14:sldIdLst>
            <p14:sldId id="598"/>
            <p14:sldId id="610"/>
            <p14:sldId id="589"/>
            <p14:sldId id="595"/>
            <p14:sldId id="614"/>
            <p14:sldId id="645"/>
            <p14:sldId id="612"/>
            <p14:sldId id="616"/>
          </p14:sldIdLst>
        </p14:section>
        <p14:section name="ASP.NET MVC Overview" id="{015044D7-0148-424A-A915-AF9BC243B4D2}">
          <p14:sldIdLst>
            <p14:sldId id="569"/>
            <p14:sldId id="570"/>
          </p14:sldIdLst>
        </p14:section>
        <p14:section name="Creating an App with ASP.NET MVC" id="{0C8B16CE-51EE-4A9D-9CA1-FC763C4342E8}">
          <p14:sldIdLst>
            <p14:sldId id="619"/>
            <p14:sldId id="620"/>
            <p14:sldId id="621"/>
            <p14:sldId id="622"/>
            <p14:sldId id="623"/>
            <p14:sldId id="646"/>
            <p14:sldId id="647"/>
            <p14:sldId id="648"/>
            <p14:sldId id="649"/>
            <p14:sldId id="650"/>
          </p14:sldIdLst>
        </p14:section>
        <p14:section name="ASP.NET Controllers" id="{EB59E984-8BFB-4265-84AD-0D18EC35AF43}">
          <p14:sldIdLst>
            <p14:sldId id="605"/>
            <p14:sldId id="590"/>
            <p14:sldId id="591"/>
            <p14:sldId id="592"/>
            <p14:sldId id="593"/>
          </p14:sldIdLst>
        </p14:section>
        <p14:section name="CRUD with EF" id="{3BF7619E-84E1-4594-9B72-E7F9EC3F159E}">
          <p14:sldIdLst>
            <p14:sldId id="624"/>
            <p14:sldId id="653"/>
            <p14:sldId id="651"/>
            <p14:sldId id="652"/>
            <p14:sldId id="654"/>
            <p14:sldId id="603"/>
            <p14:sldId id="655"/>
            <p14:sldId id="601"/>
            <p14:sldId id="656"/>
            <p14:sldId id="600"/>
            <p14:sldId id="602"/>
            <p14:sldId id="657"/>
            <p14:sldId id="604"/>
            <p14:sldId id="658"/>
            <p14:sldId id="625"/>
            <p14:sldId id="659"/>
            <p14:sldId id="643"/>
          </p14:sldIdLst>
        </p14:section>
        <p14:section name="ASP.NET Views" id="{49FAD3E0-52F3-4299-9C5F-964CF73A086D}">
          <p14:sldIdLst>
            <p14:sldId id="586"/>
            <p14:sldId id="588"/>
            <p14:sldId id="596"/>
            <p14:sldId id="597"/>
            <p14:sldId id="644"/>
          </p14:sldIdLst>
        </p14:section>
        <p14:section name="Conclusion" id="{C16E8F83-F61A-4B17-AE22-6A2175E8DCC0}">
          <p14:sldIdLst>
            <p14:sldId id="635"/>
            <p14:sldId id="60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4AF"/>
    <a:srgbClr val="CFB386"/>
    <a:srgbClr val="633508"/>
    <a:srgbClr val="F8DC9E"/>
    <a:srgbClr val="FBEEDC"/>
    <a:srgbClr val="FBEEC9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9" autoAdjust="0"/>
    <p:restoredTop sz="94595" autoAdjust="0"/>
  </p:normalViewPr>
  <p:slideViewPr>
    <p:cSldViewPr>
      <p:cViewPr varScale="1">
        <p:scale>
          <a:sx n="78" d="100"/>
          <a:sy n="78" d="100"/>
        </p:scale>
        <p:origin x="552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07-Aug-17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07-Aug-17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8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67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4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68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07-Aug-17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253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blog/2015/05/29/entity-framework-ef-orm-for-beginner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web-pages/overview/getting-started/introducing-razor-syntax-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5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3.png"/><Relationship Id="rId14" Type="http://schemas.openxmlformats.org/officeDocument/2006/relationships/hyperlink" Target="http://www.telenor.b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57404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C#: ASP.NET MVC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12900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Models with Entity Framework, Views with Razor, Controllers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9502" y="3710502"/>
            <a:ext cx="2225941" cy="24428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567026" y="3552999"/>
            <a:ext cx="1277594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Web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936A12-838C-4A79-9EA3-BB4BD368C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386" y="3451483"/>
            <a:ext cx="4154213" cy="272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047136"/>
            <a:ext cx="11804822" cy="5264885"/>
          </a:xfrm>
        </p:spPr>
        <p:txBody>
          <a:bodyPr/>
          <a:lstStyle/>
          <a:p>
            <a:r>
              <a:rPr lang="en-US" dirty="0"/>
              <a:t>EF uses classic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classes </a:t>
            </a:r>
            <a:r>
              <a:rPr lang="en-US" dirty="0"/>
              <a:t>(POCO)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Models (Entity Classes) with EF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787128"/>
            <a:ext cx="10896600" cy="4308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Username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PasswordHash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FullName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ICollection&lt;Article&gt;</a:t>
            </a: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Articles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55463" y="2640629"/>
            <a:ext cx="3733800" cy="968898"/>
          </a:xfrm>
          <a:prstGeom prst="wedgeRoundRectCallout">
            <a:avLst>
              <a:gd name="adj1" fmla="val -74974"/>
              <a:gd name="adj2" fmla="val 26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[Required]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makes the DB column non-nullable</a:t>
            </a:r>
            <a:endParaRPr lang="bg-BG" sz="2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720" y="6197768"/>
            <a:ext cx="11796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info: </a:t>
            </a:r>
            <a:r>
              <a:rPr lang="en-US" dirty="0">
                <a:hlinkClick r:id="rId3"/>
              </a:rPr>
              <a:t>http://www.nakov.com/blog/2015/05/29/entity-framework-ef-orm-for-beginners/</a:t>
            </a:r>
            <a:endParaRPr lang="en-US" dirty="0"/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id="{9369BFBC-D539-4810-8DCF-8059B5C3F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580" y="1879313"/>
            <a:ext cx="4800600" cy="678230"/>
          </a:xfrm>
          <a:prstGeom prst="wedgeRoundRectCallout">
            <a:avLst>
              <a:gd name="adj1" fmla="val -63346"/>
              <a:gd name="adj2" fmla="val 60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column is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key</a:t>
            </a:r>
            <a:endParaRPr lang="bg-BG" sz="2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5">
            <a:extLst>
              <a:ext uri="{FF2B5EF4-FFF2-40B4-BE49-F238E27FC236}">
                <a16:creationId xmlns:a16="http://schemas.microsoft.com/office/drawing/2014/main" id="{50159A78-ACE1-4325-A34D-1BAC2C7DA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736" y="4131873"/>
            <a:ext cx="2252578" cy="968898"/>
          </a:xfrm>
          <a:prstGeom prst="wedgeRoundRectCallout">
            <a:avLst>
              <a:gd name="adj1" fmla="val -83794"/>
              <a:gd name="adj2" fmla="val 54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relationship</a:t>
            </a:r>
            <a:endParaRPr lang="bg-BG" sz="2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9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Models (Entity Classes) with EF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215509"/>
            <a:ext cx="10896600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Title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Content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DateTime? Date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</a:t>
            </a: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AuthorId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Author </a:t>
            </a:r>
            <a:r>
              <a:rPr lang="nb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25">
            <a:extLst>
              <a:ext uri="{FF2B5EF4-FFF2-40B4-BE49-F238E27FC236}">
                <a16:creationId xmlns:a16="http://schemas.microsoft.com/office/drawing/2014/main" id="{6CCCF015-FDB9-4486-BA38-C139BD303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32" y="5927740"/>
            <a:ext cx="3857030" cy="656072"/>
          </a:xfrm>
          <a:prstGeom prst="wedgeRoundRectCallout">
            <a:avLst>
              <a:gd name="adj1" fmla="val -65111"/>
              <a:gd name="adj2" fmla="val -60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Many-to-one relationship</a:t>
            </a:r>
            <a:endParaRPr lang="bg-BG" sz="2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1AFDAA-7AC6-4A2C-825E-3BA7ABCE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503" y="1154683"/>
            <a:ext cx="3957443" cy="5228910"/>
          </a:xfrm>
          <a:prstGeom prst="roundRect">
            <a:avLst>
              <a:gd name="adj" fmla="val 518"/>
            </a:avLst>
          </a:prstGeom>
        </p:spPr>
      </p:pic>
    </p:spTree>
    <p:extLst>
      <p:ext uri="{BB962C8B-B14F-4D97-AF65-F5344CB8AC3E}">
        <p14:creationId xmlns:p14="http://schemas.microsoft.com/office/powerpoint/2010/main" val="354918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E1194C-85E6-4A9F-88E1-CB917CF12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06296F-ED1A-4AEF-9C64-2B136D6F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Entity Framework with NuGet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D1558-702F-443B-ABFC-76B69CFA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066800"/>
            <a:ext cx="4785775" cy="4488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7D48F-3AC5-4CAA-B319-940F4AF9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62" y="1449642"/>
            <a:ext cx="7597798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8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Creating a DB context for the application: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Creating the DbContext Class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2026643"/>
            <a:ext cx="10958400" cy="34370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MVCApplication.Models;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AppDbContext 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DbContext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DbSet&lt;User&gt;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DbSet&lt;Article&gt;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085012" y="1752600"/>
            <a:ext cx="3733800" cy="1143620"/>
          </a:xfrm>
          <a:prstGeom prst="wedgeRoundRectCallout">
            <a:avLst>
              <a:gd name="adj1" fmla="val -68372"/>
              <a:gd name="adj2" fmla="val 5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User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Article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entities (model classes)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180012" y="5188120"/>
            <a:ext cx="4343400" cy="1151121"/>
          </a:xfrm>
          <a:prstGeom prst="wedgeRoundRectCallout">
            <a:avLst>
              <a:gd name="adj1" fmla="val -67251"/>
              <a:gd name="adj2" fmla="val -63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the mapped DB tables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DbSet&lt;Type&gt;</a:t>
            </a:r>
          </a:p>
        </p:txBody>
      </p:sp>
    </p:spTree>
    <p:extLst>
      <p:ext uri="{BB962C8B-B14F-4D97-AF65-F5344CB8AC3E}">
        <p14:creationId xmlns:p14="http://schemas.microsoft.com/office/powerpoint/2010/main" val="17397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 dirty="0"/>
              <a:t> class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accessing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</a:p>
          <a:p>
            <a:pPr lvl="1"/>
            <a:r>
              <a:rPr lang="en-US" dirty="0"/>
              <a:t>Access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, instead of database queries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DbContext: Accessing Table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9812" y="2702807"/>
            <a:ext cx="10834800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AppDbContext()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700" dirty="0"/>
              <a:t>foreach (var a in db.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Articles</a:t>
            </a:r>
            <a:r>
              <a:rPr lang="en-US" sz="2700" dirty="0"/>
              <a:t>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Console.WriteLine($"Title: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{a.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2700" dirty="0"/>
              <a:t>}");</a:t>
            </a:r>
          </a:p>
          <a:p>
            <a:r>
              <a:rPr lang="en-US" sz="2700" dirty="0"/>
              <a:t>  Console.WriteLine($"Content: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{a.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Content</a:t>
            </a:r>
            <a:r>
              <a:rPr lang="en-US" sz="2700" dirty="0"/>
              <a:t>}");</a:t>
            </a:r>
          </a:p>
          <a:p>
            <a:r>
              <a:rPr lang="en-US" sz="2700" dirty="0"/>
              <a:t>  Console.WriteLine($"Posted by: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{a.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Author?.FullName</a:t>
            </a:r>
            <a:r>
              <a:rPr lang="en-US" sz="2700" dirty="0"/>
              <a:t>}");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68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23504"/>
            <a:ext cx="8938472" cy="820600"/>
          </a:xfrm>
        </p:spPr>
        <p:txBody>
          <a:bodyPr/>
          <a:lstStyle/>
          <a:p>
            <a:r>
              <a:rPr lang="en-US" dirty="0"/>
              <a:t>ASP.NET MVC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2" y="5754968"/>
            <a:ext cx="9601200" cy="719034"/>
          </a:xfrm>
        </p:spPr>
        <p:txBody>
          <a:bodyPr/>
          <a:lstStyle/>
          <a:p>
            <a:r>
              <a:rPr lang="en-US" dirty="0"/>
              <a:t>ASP.NET MVC, Razor, Entity Framework</a:t>
            </a:r>
          </a:p>
        </p:txBody>
      </p:sp>
      <p:pic>
        <p:nvPicPr>
          <p:cNvPr id="2050" name="Picture 2" descr="https://media-www-asp.azureedge.net/media/5245130/home-hero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94" y="722672"/>
            <a:ext cx="7240436" cy="391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3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Web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 framework</a:t>
            </a:r>
          </a:p>
          <a:p>
            <a:r>
              <a:rPr lang="en-US" dirty="0"/>
              <a:t>Developed by Microsoft</a:t>
            </a:r>
          </a:p>
          <a:p>
            <a:r>
              <a:rPr lang="en-US" dirty="0"/>
              <a:t>Code and markup are separated</a:t>
            </a:r>
          </a:p>
          <a:p>
            <a:r>
              <a:rPr lang="en-US" dirty="0"/>
              <a:t>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Core</a:t>
            </a:r>
          </a:p>
          <a:p>
            <a:pPr lvl="1"/>
            <a:r>
              <a:rPr lang="en-US" dirty="0"/>
              <a:t>Develop Web apps using C# and</a:t>
            </a:r>
            <a:br>
              <a:rPr lang="en-US" dirty="0"/>
            </a:br>
            <a:r>
              <a:rPr lang="en-US" dirty="0"/>
              <a:t>use all of its features and .NET APIs</a:t>
            </a:r>
          </a:p>
          <a:p>
            <a:r>
              <a:rPr lang="en-US" dirty="0"/>
              <a:t>Often combined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Framework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</a:p>
          <a:p>
            <a:r>
              <a:rPr lang="en-US" dirty="0"/>
              <a:t>Typically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Razor</a:t>
            </a:r>
            <a:r>
              <a:rPr lang="en-US" dirty="0"/>
              <a:t>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 engine</a:t>
            </a:r>
            <a:r>
              <a:rPr lang="en-US" dirty="0"/>
              <a:t> (templating engine)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Overview</a:t>
            </a:r>
          </a:p>
        </p:txBody>
      </p:sp>
      <p:pic>
        <p:nvPicPr>
          <p:cNvPr id="10" name="Picture 2" descr="Image result for mvc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6102" y="1859280"/>
            <a:ext cx="339471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69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ASP.NET MVC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Project Setup. What’s Inside?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15" y="304800"/>
            <a:ext cx="6858594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3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ASP.NET MVC App: Project Type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4" y="1185686"/>
            <a:ext cx="11136637" cy="5187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24" y="3429000"/>
            <a:ext cx="4448175" cy="118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838703" y="3352800"/>
            <a:ext cx="2379306" cy="1203306"/>
          </a:xfrm>
          <a:prstGeom prst="wedgeRoundRectCallout">
            <a:avLst>
              <a:gd name="adj1" fmla="val -88011"/>
              <a:gd name="adj2" fmla="val 284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this 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2017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46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ASP.NET MVC App: Choose Template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128967"/>
            <a:ext cx="10515600" cy="5311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8302"/>
          <a:stretch/>
        </p:blipFill>
        <p:spPr>
          <a:xfrm>
            <a:off x="9078397" y="1727718"/>
            <a:ext cx="2348460" cy="2244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50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06846"/>
            <a:ext cx="11804822" cy="577495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600" dirty="0"/>
              <a:t>Object-Relational Mapping (ORM)</a:t>
            </a:r>
          </a:p>
          <a:p>
            <a:pPr marL="717550" lvl="1" indent="-414338">
              <a:lnSpc>
                <a:spcPct val="100000"/>
              </a:lnSpc>
              <a:spcAft>
                <a:spcPts val="300"/>
              </a:spcAft>
            </a:pPr>
            <a:r>
              <a:rPr lang="en-US" dirty="0"/>
              <a:t>ORM and </a:t>
            </a:r>
            <a:r>
              <a:rPr lang="en-US" sz="3400" dirty="0"/>
              <a:t>Entity Framework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marL="982663" lvl="2" indent="-374650">
              <a:lnSpc>
                <a:spcPct val="100000"/>
              </a:lnSpc>
              <a:spcAft>
                <a:spcPts val="300"/>
              </a:spcAft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Context</a:t>
            </a:r>
          </a:p>
          <a:p>
            <a:pPr marL="982663" lvl="2" indent="-374650">
              <a:lnSpc>
                <a:spcPct val="100000"/>
              </a:lnSpc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 </a:t>
            </a:r>
            <a:r>
              <a:rPr lang="en-US" dirty="0"/>
              <a:t>Operations with EF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600" dirty="0"/>
              <a:t>ASP.NET MVC</a:t>
            </a:r>
          </a:p>
          <a:p>
            <a:pPr marL="717550" lvl="1" indent="-414338">
              <a:lnSpc>
                <a:spcPct val="100000"/>
              </a:lnSpc>
              <a:spcAft>
                <a:spcPts val="300"/>
              </a:spcAft>
            </a:pPr>
            <a:r>
              <a:rPr lang="en-US" dirty="0"/>
              <a:t>Controllers, Handling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Forms</a:t>
            </a:r>
          </a:p>
          <a:p>
            <a:pPr marL="717550" lvl="1" indent="-414338">
              <a:lnSpc>
                <a:spcPct val="100000"/>
              </a:lnSpc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dirty="0"/>
              <a:t> Methods</a:t>
            </a:r>
          </a:p>
          <a:p>
            <a:pPr marL="514350" indent="-5143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Razor</a:t>
            </a:r>
            <a:r>
              <a:rPr lang="en-US" sz="3600" dirty="0"/>
              <a:t> View Engine</a:t>
            </a:r>
          </a:p>
          <a:p>
            <a:pPr marL="717550" lvl="1" indent="-414338">
              <a:lnSpc>
                <a:spcPct val="100000"/>
              </a:lnSpc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Syntax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412" y="1905000"/>
            <a:ext cx="1639165" cy="16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483" y="1786934"/>
            <a:ext cx="3164556" cy="4080466"/>
          </a:xfrm>
          <a:prstGeom prst="rect">
            <a:avLst/>
          </a:prstGeom>
        </p:spPr>
      </p:pic>
      <p:pic>
        <p:nvPicPr>
          <p:cNvPr id="3" name="Picture 2" descr="Свързано изображение">
            <a:extLst>
              <a:ext uri="{FF2B5EF4-FFF2-40B4-BE49-F238E27FC236}">
                <a16:creationId xmlns:a16="http://schemas.microsoft.com/office/drawing/2014/main" id="{131E5EA1-FC66-477F-9D1D-82508FD2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97" y="4267200"/>
            <a:ext cx="1223963" cy="1223963"/>
          </a:xfrm>
          <a:prstGeom prst="rect">
            <a:avLst/>
          </a:prstGeom>
          <a:noFill/>
          <a:ln>
            <a:solidFill>
              <a:srgbClr val="4F84A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7878A-8BB9-44E0-AADB-B20C2A9B2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372" y="1676400"/>
            <a:ext cx="1114681" cy="95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180304"/>
            <a:ext cx="3377477" cy="52430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16050" y="1445410"/>
            <a:ext cx="2836240" cy="137160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783950" y="1590040"/>
            <a:ext cx="2819400" cy="1457960"/>
          </a:xfrm>
          <a:prstGeom prst="wedgeRoundRectCallout">
            <a:avLst>
              <a:gd name="adj1" fmla="val -86492"/>
              <a:gd name="adj2" fmla="val -375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Infrastructure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classes, ASP.NET configuration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9716" y="2817011"/>
            <a:ext cx="3055917" cy="163937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7783950" y="3581400"/>
            <a:ext cx="2819400" cy="1074921"/>
          </a:xfrm>
          <a:prstGeom prst="wedgeRoundRectCallout">
            <a:avLst>
              <a:gd name="adj1" fmla="val -81668"/>
              <a:gd name="adj2" fmla="val -325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Static files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CSS styles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16050" y="5236780"/>
            <a:ext cx="2836241" cy="309366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7790245" y="5195870"/>
            <a:ext cx="2813105" cy="1052530"/>
          </a:xfrm>
          <a:prstGeom prst="wedgeRoundRectCallout">
            <a:avLst>
              <a:gd name="adj1" fmla="val -82921"/>
              <a:gd name="adj2" fmla="val -319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Static files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images, fonts, 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16050" y="4456386"/>
            <a:ext cx="2836240" cy="780394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608012" y="3505200"/>
            <a:ext cx="3014401" cy="1219200"/>
          </a:xfrm>
          <a:prstGeom prst="wedgeRoundRectCallout">
            <a:avLst>
              <a:gd name="adj1" fmla="val 81975"/>
              <a:gd name="adj2" fmla="val 557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Controller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classes holding actions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6050" y="5546146"/>
            <a:ext cx="2836240" cy="800939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608012" y="5091045"/>
            <a:ext cx="3014401" cy="1157355"/>
          </a:xfrm>
          <a:prstGeom prst="wedgeRoundRectCallout">
            <a:avLst>
              <a:gd name="adj1" fmla="val 82020"/>
              <a:gd name="adj2" fmla="val 36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EF classes + view models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16050" y="1199747"/>
            <a:ext cx="2836240" cy="2456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650522" y="1362149"/>
            <a:ext cx="3014401" cy="1465372"/>
          </a:xfrm>
          <a:prstGeom prst="wedgeRoundRectCallout">
            <a:avLst>
              <a:gd name="adj1" fmla="val 77791"/>
              <a:gd name="adj2" fmla="val -511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Local DB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files: holds the local SQL Server DB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7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00" y="1151121"/>
            <a:ext cx="3566469" cy="5243014"/>
          </a:xfrm>
          <a:prstGeom prst="roundRect">
            <a:avLst>
              <a:gd name="adj" fmla="val 1048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316049" y="1187670"/>
            <a:ext cx="3059583" cy="272817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620964" y="1211318"/>
            <a:ext cx="2970212" cy="1561750"/>
          </a:xfrm>
          <a:prstGeom prst="wedgeRoundRectCallout">
            <a:avLst>
              <a:gd name="adj1" fmla="val 78021"/>
              <a:gd name="adj2" fmla="val -429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JavaScript code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jQuery, Bootstrap, custom JS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9716" y="1460487"/>
            <a:ext cx="3055917" cy="173991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7923212" y="990600"/>
            <a:ext cx="3422705" cy="1362221"/>
          </a:xfrm>
          <a:prstGeom prst="wedgeRoundRectCallout">
            <a:avLst>
              <a:gd name="adj1" fmla="val -77171"/>
              <a:gd name="adj2" fmla="val 428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templates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 the pages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16050" y="4624552"/>
            <a:ext cx="3059582" cy="31576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531812" y="4038600"/>
            <a:ext cx="3059364" cy="644222"/>
          </a:xfrm>
          <a:prstGeom prst="wedgeRoundRectCallout">
            <a:avLst>
              <a:gd name="adj1" fmla="val 80652"/>
              <a:gd name="adj2" fmla="val 634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 settings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16050" y="3200400"/>
            <a:ext cx="3059582" cy="1424152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923212" y="2582679"/>
            <a:ext cx="3428369" cy="1417932"/>
          </a:xfrm>
          <a:prstGeom prst="wedgeRoundRectCallout">
            <a:avLst>
              <a:gd name="adj1" fmla="val -75984"/>
              <a:gd name="adj2" fmla="val 267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Shared views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layout for all pages + partial views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16050" y="4940313"/>
            <a:ext cx="3059582" cy="2412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923212" y="4220489"/>
            <a:ext cx="3428369" cy="720422"/>
          </a:xfrm>
          <a:prstGeom prst="wedgeRoundRectCallout">
            <a:avLst>
              <a:gd name="adj1" fmla="val -74643"/>
              <a:gd name="adj2" fmla="val 6659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icon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16050" y="6033299"/>
            <a:ext cx="3059582" cy="31576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31812" y="4953000"/>
            <a:ext cx="3059364" cy="1489378"/>
          </a:xfrm>
          <a:prstGeom prst="wedgeRoundRectCallout">
            <a:avLst>
              <a:gd name="adj1" fmla="val 81683"/>
              <a:gd name="adj2" fmla="val 304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settings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holds the DB connection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16050" y="5181600"/>
            <a:ext cx="3059582" cy="2946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7934594" y="5145919"/>
            <a:ext cx="3428369" cy="637583"/>
          </a:xfrm>
          <a:prstGeom prst="wedgeRoundRectCallout">
            <a:avLst>
              <a:gd name="adj1" fmla="val -73714"/>
              <a:gd name="adj2" fmla="val 643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start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16050" y="5735332"/>
            <a:ext cx="3059582" cy="2946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934594" y="5145919"/>
            <a:ext cx="3428369" cy="637583"/>
          </a:xfrm>
          <a:prstGeom prst="wedgeRoundRectCallout">
            <a:avLst>
              <a:gd name="adj1" fmla="val -74282"/>
              <a:gd name="adj2" fmla="val -241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start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7934594" y="5969208"/>
            <a:ext cx="3428369" cy="637583"/>
          </a:xfrm>
          <a:prstGeom prst="wedgeRoundRectCallout">
            <a:avLst>
              <a:gd name="adj1" fmla="val -99818"/>
              <a:gd name="adj2" fmla="val -973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NuGet packages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6050" y="5476252"/>
            <a:ext cx="3059582" cy="260336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937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0" grpId="0" animBg="1"/>
      <p:bldP spid="21" grpId="0" animBg="1"/>
      <p:bldP spid="22" grpId="0" animBg="1"/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MVC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200" dirty="0"/>
              <a:t> hold logic to process user actions</a:t>
            </a:r>
          </a:p>
          <a:p>
            <a:r>
              <a:rPr lang="en-US" sz="3200" dirty="0"/>
              <a:t>The URL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/Home/About</a:t>
            </a:r>
            <a:r>
              <a:rPr lang="en-US" sz="3200" dirty="0"/>
              <a:t> invokes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HomeController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About()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2892" y="2667000"/>
            <a:ext cx="10442576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 : Controller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About</a:t>
              </a:r>
              <a:r>
                <a:rPr lang="en-US" dirty="0"/>
                <a:t>()</a:t>
              </a:r>
            </a:p>
            <a:p>
              <a:r>
                <a:rPr lang="en-US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ViewBag</a:t>
              </a:r>
              <a:r>
                <a:rPr lang="en-US" dirty="0"/>
                <a:t>.Message = "Your application description page.";</a:t>
              </a:r>
            </a:p>
            <a:p>
              <a:r>
                <a:rPr lang="en-US" dirty="0"/>
                <a:t>   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 dirty="0"/>
                <a:t>();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\Controllers\HomeController.cs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5353456"/>
            <a:ext cx="4953000" cy="1072799"/>
          </a:xfrm>
          <a:prstGeom prst="wedgeRoundRectCallout">
            <a:avLst>
              <a:gd name="adj1" fmla="val -62432"/>
              <a:gd name="adj2" fmla="val -4486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Renders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Views\Home\About.cshtml</a:t>
            </a:r>
          </a:p>
        </p:txBody>
      </p:sp>
    </p:spTree>
    <p:extLst>
      <p:ext uri="{BB962C8B-B14F-4D97-AF65-F5344CB8AC3E}">
        <p14:creationId xmlns:p14="http://schemas.microsoft.com/office/powerpoint/2010/main" val="23775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200" dirty="0"/>
              <a:t> render the HTML code for the invoked action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ASP.NET MVC uses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Razor</a:t>
            </a:r>
            <a:r>
              <a:rPr lang="en-US" sz="3200" dirty="0"/>
              <a:t> view engine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Views combine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52892" y="3192825"/>
            <a:ext cx="10442576" cy="3256615"/>
            <a:chOff x="684212" y="1085462"/>
            <a:chExt cx="5791200" cy="3256615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6691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</a:p>
            <a:p>
              <a:r>
                <a:rPr lang="en-US" dirty="0"/>
                <a:t>  ViewBag.Title = "About";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&lt;h2&gt;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@ViewBag.Title</a:t>
              </a:r>
              <a:r>
                <a:rPr lang="en-US" dirty="0"/>
                <a:t>&lt;/h2&gt;</a:t>
              </a:r>
            </a:p>
            <a:p>
              <a:r>
                <a:rPr lang="en-US" dirty="0"/>
                <a:t>&lt;h3&gt;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@ViewBag.Message</a:t>
              </a:r>
              <a:r>
                <a:rPr lang="en-US" dirty="0"/>
                <a:t>&lt;/h3&gt;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&lt;p&gt;Use this area to provide additional information.&lt;/p&gt;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About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865812" y="3934840"/>
            <a:ext cx="4765240" cy="681794"/>
          </a:xfrm>
          <a:prstGeom prst="wedgeRoundRectCallout">
            <a:avLst>
              <a:gd name="adj1" fmla="val -58218"/>
              <a:gd name="adj2" fmla="val 1978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@ 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inserts C# code block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156812" y="4822504"/>
            <a:ext cx="2500200" cy="1049312"/>
          </a:xfrm>
          <a:prstGeom prst="wedgeRoundRectCallout">
            <a:avLst>
              <a:gd name="adj1" fmla="val -65819"/>
              <a:gd name="adj2" fmla="val 588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Everything else is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61012" y="4822504"/>
            <a:ext cx="3095823" cy="1049312"/>
          </a:xfrm>
          <a:prstGeom prst="wedgeRoundRectCallout">
            <a:avLst>
              <a:gd name="adj1" fmla="val -68440"/>
              <a:gd name="adj2" fmla="val -51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@Something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prints a C# variable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/Home/Numbers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Numbers.cshtml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1…50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981200"/>
            <a:ext cx="5334000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 : Controller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public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ActionResult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()</a:t>
              </a:r>
            </a:p>
            <a:p>
              <a:r>
                <a:rPr lang="en-US" dirty="0"/>
                <a:t>  {</a:t>
              </a:r>
            </a:p>
            <a:p>
              <a:r>
                <a:rPr lang="en-US" dirty="0"/>
                <a:t>  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 dirty="0"/>
                <a:t>();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HomeController.cs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18212" y="1981200"/>
            <a:ext cx="5548200" cy="3687502"/>
            <a:chOff x="684212" y="1085462"/>
            <a:chExt cx="5791200" cy="3687502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ViewBag.Title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"Nums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…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50";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r>
                <a:rPr lang="en-US" dirty="0"/>
                <a:t>&lt;h2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&gt;@ViewBag.Title</a:t>
              </a:r>
              <a:r>
                <a:rPr lang="en-US" dirty="0"/>
                <a:t>&lt;/h2&gt;</a:t>
              </a:r>
            </a:p>
            <a:p>
              <a:r>
                <a:rPr lang="en-US" dirty="0"/>
                <a:t>&lt;ul&gt;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@for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(int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&lt;=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50;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i++)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{</a:t>
              </a:r>
            </a:p>
            <a:p>
              <a:r>
                <a:rPr lang="en-US" dirty="0"/>
                <a:t>  &lt;li&gt;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@i</a:t>
              </a:r>
              <a:r>
                <a:rPr lang="en-US" dirty="0"/>
                <a:t>&lt;/li&gt;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r>
                <a:rPr lang="en-US" dirty="0"/>
                <a:t>&lt;/ul&gt;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\Views\Home\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4267200"/>
            <a:ext cx="2394850" cy="20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Page Layout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371600"/>
            <a:ext cx="10036410" cy="5052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01" y="1151121"/>
            <a:ext cx="2666621" cy="22984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825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177497"/>
            <a:ext cx="4876799" cy="4426166"/>
            <a:chOff x="684212" y="1085462"/>
            <a:chExt cx="5294810" cy="4426166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294810" cy="3838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</a:t>
              </a:r>
              <a:r>
                <a:rPr lang="en-US"/>
                <a:t>class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/>
                <a:t>Controller</a:t>
              </a:r>
              <a:br>
                <a:rPr lang="en-US" dirty="0"/>
              </a:br>
              <a:r>
                <a:rPr lang="en-US" dirty="0"/>
                <a:t>  : Controller</a:t>
              </a:r>
            </a:p>
            <a:p>
              <a:r>
                <a:rPr lang="en-US"/>
                <a:t>{</a:t>
              </a:r>
              <a:endParaRPr lang="en-US" dirty="0"/>
            </a:p>
            <a:p>
              <a:r>
                <a:rPr lang="en-US"/>
                <a:t>  public ActionResult</a:t>
              </a:r>
              <a:br>
                <a:rPr lang="en-US" dirty="0"/>
              </a:br>
              <a:r>
                <a:rPr lang="en-US"/>
                <a:t>   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/>
                <a:t>(int count = 5)</a:t>
              </a:r>
              <a:endParaRPr lang="en-US" dirty="0"/>
            </a:p>
            <a:p>
              <a:r>
                <a:rPr lang="en-US"/>
                <a:t>  {</a:t>
              </a:r>
              <a:endParaRPr lang="en-US" dirty="0"/>
            </a:p>
            <a:p>
              <a:r>
                <a:rPr lang="en-US"/>
                <a:t>    ViewBag.Count = count;</a:t>
              </a:r>
              <a:endParaRPr lang="en-US" dirty="0"/>
            </a:p>
            <a:p>
              <a:r>
                <a:rPr lang="en-US"/>
                <a:t>    return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/>
                <a:t>();</a:t>
              </a:r>
              <a:endParaRPr lang="en-US" dirty="0"/>
            </a:p>
            <a:p>
              <a:r>
                <a:rPr lang="en-US"/>
                <a:t>  }</a:t>
              </a:r>
              <a:endParaRPr lang="en-US" dirty="0"/>
            </a:p>
            <a:p>
              <a:r>
                <a:rPr lang="en-US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29481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HomeController</a:t>
              </a:r>
              <a:r>
                <a:rPr lang="en-US"/>
                <a:t>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37212" y="1177497"/>
            <a:ext cx="6096000" cy="5164830"/>
            <a:chOff x="684212" y="1085462"/>
            <a:chExt cx="5954118" cy="5164830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954118" cy="457738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ViewBag.Title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+mn-lt"/>
              </a:endParaRPr>
            </a:p>
            <a:p>
              <a:r>
                <a:rPr lang="en-US"/>
                <a:t> 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"Nums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…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" </a:t>
              </a:r>
              <a:r>
                <a:rPr lang="en-US"/>
                <a:t>+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ViewBag.Count;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en-US"/>
                <a:t>&lt;h2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&gt;@ViewBag.Title</a:t>
              </a:r>
              <a:r>
                <a:rPr lang="en-US"/>
                <a:t>&lt;/h2&gt;</a:t>
              </a:r>
              <a:endParaRPr lang="en-US" dirty="0"/>
            </a:p>
            <a:p>
              <a:r>
                <a:rPr lang="en-US"/>
                <a:t>&lt;ul&gt;</a:t>
              </a:r>
              <a:endParaRPr lang="en-US" dirty="0"/>
            </a:p>
            <a:p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@for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(int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1;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&lt;=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ViewBag.Count;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i++) { </a:t>
              </a:r>
              <a:r>
                <a:rPr lang="en-US"/>
                <a:t>&lt;li&gt;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@i</a:t>
              </a:r>
              <a:r>
                <a:rPr lang="en-US"/>
                <a:t>&lt;/li&gt; 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en-US"/>
                <a:t>&lt;/ul&gt;</a:t>
              </a:r>
              <a:endParaRPr lang="en-US" dirty="0"/>
            </a:p>
            <a:p>
              <a:r>
                <a:rPr lang="en-US"/>
                <a:t>@using (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Html.BeginForm</a:t>
              </a:r>
              <a:r>
                <a:rPr lang="en-US"/>
                <a:t>())</a:t>
              </a:r>
              <a:endParaRPr lang="en-US" dirty="0"/>
            </a:p>
            <a:p>
              <a:r>
                <a:rPr lang="en-US"/>
                <a:t>{</a:t>
              </a:r>
              <a:endParaRPr lang="en-US" dirty="0"/>
            </a:p>
            <a:p>
              <a:r>
                <a:rPr lang="en-US"/>
                <a:t>  @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Html.TextBox</a:t>
              </a:r>
              <a:r>
                <a:rPr lang="en-US"/>
                <a:t>("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count</a:t>
              </a:r>
              <a:r>
                <a:rPr lang="en-US"/>
                <a:t>");</a:t>
              </a:r>
              <a:endParaRPr lang="en-US" dirty="0"/>
            </a:p>
            <a:p>
              <a:r>
                <a:rPr lang="en-US"/>
                <a:t>  &lt;input type="submit" /&gt;</a:t>
              </a:r>
              <a:endParaRPr lang="en-US" dirty="0"/>
            </a:p>
            <a:p>
              <a:r>
                <a:rPr lang="en-US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954118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/>
                <a:t>Home\</a:t>
              </a:r>
              <a:r>
                <a:rPr lang="en-US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593FEFC-05CD-4613-BA5D-958FC41C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895985"/>
            <a:ext cx="2667000" cy="160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4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5486400"/>
            <a:ext cx="8938472" cy="820600"/>
          </a:xfrm>
        </p:spPr>
        <p:txBody>
          <a:bodyPr/>
          <a:lstStyle/>
          <a:p>
            <a:r>
              <a:rPr lang="en-US" dirty="0"/>
              <a:t>ASP.NET Controllers</a:t>
            </a:r>
          </a:p>
        </p:txBody>
      </p:sp>
      <p:pic>
        <p:nvPicPr>
          <p:cNvPr id="6146" name="Picture 2" descr="Image result for controller m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03" y="1676400"/>
            <a:ext cx="7833618" cy="3200400"/>
          </a:xfrm>
          <a:prstGeom prst="roundRect">
            <a:avLst>
              <a:gd name="adj" fmla="val 150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0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hold multiple actions on different routes</a:t>
            </a:r>
            <a:endParaRPr lang="bg-BG" dirty="0"/>
          </a:p>
          <a:p>
            <a:r>
              <a:rPr lang="en-US" dirty="0"/>
              <a:t>Route configuration is defined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RouteConfig.cs</a:t>
            </a:r>
            <a:endParaRPr lang="en-US" noProof="1"/>
          </a:p>
          <a:p>
            <a:r>
              <a:rPr lang="en-US" dirty="0"/>
              <a:t>Routes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 generated</a:t>
            </a:r>
            <a:r>
              <a:rPr lang="en-US" dirty="0"/>
              <a:t>, based 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RouteConfig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Controllers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3388467"/>
            <a:ext cx="10456228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ArticleController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List(int 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Code comes here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500370" y="4931560"/>
            <a:ext cx="3939616" cy="1093543"/>
          </a:xfrm>
          <a:prstGeom prst="wedgeRoundRectCallout">
            <a:avLst>
              <a:gd name="adj1" fmla="val -71668"/>
              <a:gd name="adj2" fmla="val -612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Generated route: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/Article/List/{id}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42301" y="3936298"/>
            <a:ext cx="3200400" cy="641564"/>
          </a:xfrm>
          <a:prstGeom prst="wedgeRoundRectCallout">
            <a:avLst>
              <a:gd name="adj1" fmla="val -73114"/>
              <a:gd name="adj2" fmla="val 338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465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27321"/>
            <a:ext cx="11804822" cy="3344679"/>
          </a:xfrm>
        </p:spPr>
        <p:txBody>
          <a:bodyPr>
            <a:normAutofit/>
          </a:bodyPr>
          <a:lstStyle/>
          <a:p>
            <a:r>
              <a:rPr lang="en-US" dirty="0"/>
              <a:t>Annotated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[Http{method}]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027904"/>
            <a:ext cx="1076102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Index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View();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7384" y="4135578"/>
            <a:ext cx="1076102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229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 action</a:t>
            </a:r>
            <a:r>
              <a:rPr lang="en-US" dirty="0"/>
              <a:t>, which processes a 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request: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Returns the view in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Views/{controller}/{action}.cshtml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GET Requests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81200"/>
            <a:ext cx="1060862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Index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[HttpGet]</a:t>
            </a:r>
            <a:r>
              <a:rPr lang="en-US" dirty="0"/>
              <a:t>, there is also an alias for method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Similar attributes exist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other types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/>
              <a:t> 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POST Requests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81200"/>
            <a:ext cx="1060862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Register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3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4953000"/>
            <a:ext cx="9959128" cy="820600"/>
          </a:xfrm>
        </p:spPr>
        <p:txBody>
          <a:bodyPr/>
          <a:lstStyle/>
          <a:p>
            <a:r>
              <a:rPr lang="en-US" dirty="0"/>
              <a:t>CRUD in ASP.NET MVC with EF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-57222" y="5754969"/>
            <a:ext cx="11945340" cy="719034"/>
          </a:xfrm>
        </p:spPr>
        <p:txBody>
          <a:bodyPr/>
          <a:lstStyle/>
          <a:p>
            <a:r>
              <a:rPr lang="en-US" dirty="0"/>
              <a:t>Manipulating Databases in ASP.NET MVC</a:t>
            </a:r>
          </a:p>
        </p:txBody>
      </p:sp>
      <p:pic>
        <p:nvPicPr>
          <p:cNvPr id="2050" name="Picture 2" descr="Image result for c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4" y="1649821"/>
            <a:ext cx="6857998" cy="27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645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E1194C-85E6-4A9F-88E1-CB917CF12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06296F-ED1A-4AEF-9C64-2B136D6F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Entity Framework with NuGet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D1558-702F-443B-ABFC-76B69CFA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066800"/>
            <a:ext cx="4785775" cy="4488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7D48F-3AC5-4CAA-B319-940F4AF9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62" y="1449642"/>
            <a:ext cx="7597798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736D8-0C14-41D6-8C66-47AB2A2C7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0BB6E0-5266-486C-B773-1CC63EE6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/Models/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Task.cs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6B976-8522-42B6-86EF-D1049542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the Data Models (EF Entities)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30B8CA-3C26-4659-B5FD-D2F1170D76B5}"/>
              </a:ext>
            </a:extLst>
          </p:cNvPr>
          <p:cNvGrpSpPr/>
          <p:nvPr/>
        </p:nvGrpSpPr>
        <p:grpSpPr>
          <a:xfrm>
            <a:off x="684212" y="2209800"/>
            <a:ext cx="10744200" cy="3810614"/>
            <a:chOff x="684212" y="1085462"/>
            <a:chExt cx="5294810" cy="3810614"/>
          </a:xfrm>
        </p:grpSpPr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FBCF3FC0-17BB-4A26-B7E1-C482F8003F8F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734459"/>
              <a:ext cx="5294810" cy="316161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public class Task</a:t>
              </a:r>
            </a:p>
            <a:p>
              <a:r>
                <a:rPr lang="en-US" sz="2800" dirty="0"/>
                <a:t>{</a:t>
              </a:r>
            </a:p>
            <a:p>
              <a:r>
                <a:rPr lang="en-US" sz="2800" dirty="0"/>
                <a:t>  public int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Id</a:t>
              </a:r>
              <a:r>
                <a:rPr lang="en-US" sz="2800" dirty="0"/>
                <a:t> { get; set; }</a:t>
              </a:r>
            </a:p>
            <a:p>
              <a:endParaRPr lang="en-US" sz="2800" dirty="0"/>
            </a:p>
            <a:p>
              <a:r>
                <a:rPr lang="en-US" sz="2800" dirty="0"/>
                <a:t>  [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Required</a:t>
              </a:r>
              <a:r>
                <a:rPr lang="en-US" sz="2800" dirty="0"/>
                <a:t>]</a:t>
              </a:r>
            </a:p>
            <a:p>
              <a:r>
                <a:rPr lang="en-US" sz="2800" dirty="0"/>
                <a:t>  public string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Title</a:t>
              </a:r>
              <a:r>
                <a:rPr lang="en-US" sz="2800" dirty="0"/>
                <a:t> { get; set; }</a:t>
              </a:r>
            </a:p>
            <a:p>
              <a:r>
                <a:rPr lang="en-US" sz="2800" dirty="0"/>
                <a:t>}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CE31CE89-B3DA-4660-9F59-D2AC7C73D3BB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085462"/>
              <a:ext cx="5294810" cy="6489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800" dirty="0" err="1">
                  <a:solidFill>
                    <a:schemeClr val="tx2">
                      <a:lumMod val="75000"/>
                    </a:schemeClr>
                  </a:solidFill>
                </a:rPr>
                <a:t>Task</a:t>
              </a:r>
              <a:r>
                <a:rPr lang="en-US" sz="2800" dirty="0" err="1"/>
                <a:t>.cs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9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736D8-0C14-41D6-8C66-47AB2A2C7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0BB6E0-5266-486C-B773-1CC63EE6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the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 dirty="0"/>
              <a:t>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/Models/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Task.cs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6B976-8522-42B6-86EF-D1049542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the Data Models (EF Entities)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30B8CA-3C26-4659-B5FD-D2F1170D76B5}"/>
              </a:ext>
            </a:extLst>
          </p:cNvPr>
          <p:cNvGrpSpPr/>
          <p:nvPr/>
        </p:nvGrpSpPr>
        <p:grpSpPr>
          <a:xfrm>
            <a:off x="684212" y="2206448"/>
            <a:ext cx="10591800" cy="2517952"/>
            <a:chOff x="684212" y="1199363"/>
            <a:chExt cx="5294810" cy="2517952"/>
          </a:xfrm>
        </p:grpSpPr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FBCF3FC0-17BB-4A26-B7E1-C482F8003F8F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848360"/>
              <a:ext cx="5294810" cy="186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public class </a:t>
              </a:r>
              <a:r>
                <a:rPr lang="en-US" sz="2800" dirty="0" err="1">
                  <a:solidFill>
                    <a:schemeClr val="tx2">
                      <a:lumMod val="75000"/>
                    </a:schemeClr>
                  </a:solidFill>
                </a:rPr>
                <a:t>TaskDbContext</a:t>
              </a:r>
              <a:r>
                <a:rPr lang="en-US" sz="2800" dirty="0"/>
                <a:t> : </a:t>
              </a:r>
              <a:r>
                <a:rPr lang="en-US" sz="2800" dirty="0" err="1"/>
                <a:t>DbContext</a:t>
              </a:r>
              <a:endParaRPr lang="en-US" sz="2800" dirty="0"/>
            </a:p>
            <a:p>
              <a:r>
                <a:rPr lang="en-US" sz="2800" dirty="0"/>
                <a:t>{</a:t>
              </a:r>
            </a:p>
            <a:p>
              <a:r>
                <a:rPr lang="en-US" sz="2800" dirty="0"/>
                <a:t>    public virtual </a:t>
              </a:r>
              <a:r>
                <a:rPr lang="en-US" sz="2800" dirty="0" err="1"/>
                <a:t>DbSet</a:t>
              </a:r>
              <a:r>
                <a:rPr lang="en-US" sz="2800" dirty="0"/>
                <a:t>&lt;Task&gt; Tasks { get; set; }</a:t>
              </a:r>
            </a:p>
            <a:p>
              <a:r>
                <a:rPr lang="en-US" sz="2800" dirty="0"/>
                <a:t>}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CE31CE89-B3DA-4660-9F59-D2AC7C73D3BB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199363"/>
              <a:ext cx="5294810" cy="6489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800" dirty="0" err="1">
                  <a:solidFill>
                    <a:schemeClr val="tx2">
                      <a:lumMod val="75000"/>
                    </a:schemeClr>
                  </a:solidFill>
                </a:rPr>
                <a:t>TaskDbContext</a:t>
              </a:r>
              <a:r>
                <a:rPr lang="en-US" sz="2800" dirty="0" err="1"/>
                <a:t>.cs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24" y="1146257"/>
            <a:ext cx="8520545" cy="4805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4191000"/>
            <a:ext cx="6378493" cy="20956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2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new entry to database: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Creating Entities – Controller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23395"/>
            <a:ext cx="10958400" cy="4413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nn-NO" sz="18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ActionResult</a:t>
            </a:r>
            <a:r>
              <a:rPr lang="nn-NO" sz="18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CreateArticle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nn-NO" sz="18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nn-NO" sz="18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Article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db.articles.Add(article);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db.SaveChanges();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RedirectToAction("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865088" y="4458778"/>
            <a:ext cx="2221484" cy="685800"/>
          </a:xfrm>
          <a:prstGeom prst="wedgeRoundRectCallout">
            <a:avLst>
              <a:gd name="adj1" fmla="val -43875"/>
              <a:gd name="adj2" fmla="val 97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name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248857" y="4458778"/>
            <a:ext cx="2705914" cy="685800"/>
          </a:xfrm>
          <a:prstGeom prst="wedgeRoundRectCallout">
            <a:avLst>
              <a:gd name="adj1" fmla="val -63443"/>
              <a:gd name="adj2" fmla="val 1096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 name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EC10D2-C601-4487-AC74-D81AF754B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A43D-2C44-4C18-B7DF-7C67B1260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4AA5D5-A951-474D-BA12-75A086B9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Creating Entities – View</a:t>
            </a:r>
          </a:p>
        </p:txBody>
      </p:sp>
    </p:spTree>
    <p:extLst>
      <p:ext uri="{BB962C8B-B14F-4D97-AF65-F5344CB8AC3E}">
        <p14:creationId xmlns:p14="http://schemas.microsoft.com/office/powerpoint/2010/main" val="3747360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element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/>
              <a:t>,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DbContext.Find()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Generated route: </a:t>
            </a:r>
            <a:r>
              <a:rPr lang="en-US" noProof="1"/>
              <a:t>“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/Article/ArticleDetails/2</a:t>
            </a:r>
            <a:r>
              <a:rPr lang="en-US" noProof="1"/>
              <a:t>”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Controller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4898" y="1897082"/>
            <a:ext cx="1089902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ArticleDetails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db.Articles.Find(id)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View(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438540" y="4886632"/>
            <a:ext cx="3810000" cy="685800"/>
          </a:xfrm>
          <a:prstGeom prst="wedgeRoundRectCallout">
            <a:avLst>
              <a:gd name="adj1" fmla="val -67219"/>
              <a:gd name="adj2" fmla="val -56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340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4800600"/>
            <a:ext cx="10210800" cy="820600"/>
          </a:xfrm>
        </p:spPr>
        <p:txBody>
          <a:bodyPr/>
          <a:lstStyle/>
          <a:p>
            <a:r>
              <a:rPr lang="en-US" dirty="0"/>
              <a:t>Object-Relational Mapping (ORM)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05248" y="5678768"/>
            <a:ext cx="11178328" cy="719034"/>
          </a:xfrm>
        </p:spPr>
        <p:txBody>
          <a:bodyPr/>
          <a:lstStyle/>
          <a:p>
            <a:r>
              <a:rPr lang="en-US" dirty="0"/>
              <a:t>ORM Concepts and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3" y="1410928"/>
            <a:ext cx="8686800" cy="30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15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FB65B-49B6-4BA1-AEEA-63C0FF830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3C6A-E93F-4AF5-ADAD-C6155838D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86B8F1-9013-44EF-9043-38DE351C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View</a:t>
            </a:r>
          </a:p>
        </p:txBody>
      </p:sp>
    </p:spTree>
    <p:extLst>
      <p:ext uri="{BB962C8B-B14F-4D97-AF65-F5344CB8AC3E}">
        <p14:creationId xmlns:p14="http://schemas.microsoft.com/office/powerpoint/2010/main" val="657401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retrieve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entire collection</a:t>
            </a:r>
            <a:r>
              <a:rPr lang="en-US" dirty="0"/>
              <a:t>, 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DbContext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Generated route: </a:t>
            </a:r>
            <a:r>
              <a:rPr lang="en-US" noProof="1"/>
              <a:t>“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/Article/ListArticles/</a:t>
            </a:r>
            <a:r>
              <a:rPr lang="en-US" noProof="1"/>
              <a:t>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Controllers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4898" y="1897082"/>
            <a:ext cx="1089902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ListArticles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articles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db.Articles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.ToList();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View(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98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LINQ</a:t>
            </a:r>
            <a:r>
              <a:rPr lang="en-US" dirty="0"/>
              <a:t> 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DbContext</a:t>
            </a:r>
            <a:r>
              <a:rPr lang="en-US" dirty="0"/>
              <a:t>, just like a normal collection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Controllers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4898" y="1905000"/>
            <a:ext cx="10899028" cy="4413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ArticlesByAuthor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authorId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articlesByAuthor =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db.Articles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.Where(article =&gt; article.Author.Id == authorId)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.ToList()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View(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articlesByAuthor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20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FB65B-49B6-4BA1-AEEA-63C0FF830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3C6A-E93F-4AF5-ADAD-C6155838D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86B8F1-9013-44EF-9043-38DE351C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Reading Entities – View (4)</a:t>
            </a:r>
          </a:p>
        </p:txBody>
      </p:sp>
    </p:spTree>
    <p:extLst>
      <p:ext uri="{BB962C8B-B14F-4D97-AF65-F5344CB8AC3E}">
        <p14:creationId xmlns:p14="http://schemas.microsoft.com/office/powerpoint/2010/main" val="3408108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Editing existing entry in database: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Updating Entities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9912" y="1828800"/>
            <a:ext cx="11049000" cy="45807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ts val="26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 = db.Articles.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Find(id)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article.Title = title;</a:t>
            </a:r>
          </a:p>
          <a:p>
            <a:pPr eaLnBrk="0" hangingPunct="0">
              <a:lnSpc>
                <a:spcPts val="26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article.Content = content;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db.SaveChanges();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RedirectToAction("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56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FB65B-49B6-4BA1-AEEA-63C0FF830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3C6A-E93F-4AF5-ADAD-C6155838D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86B8F1-9013-44EF-9043-38DE351C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Updating Entities – View</a:t>
            </a:r>
          </a:p>
        </p:txBody>
      </p:sp>
    </p:spTree>
    <p:extLst>
      <p:ext uri="{BB962C8B-B14F-4D97-AF65-F5344CB8AC3E}">
        <p14:creationId xmlns:p14="http://schemas.microsoft.com/office/powerpoint/2010/main" val="1247546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Editing existing entry in database: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Deleting Entities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9912" y="1828800"/>
            <a:ext cx="11049000" cy="41703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[HttpPost]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using (var db = new BlogDbContext())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ts val="26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article = db.Articles.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Find(id)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db.Articles.Remove(article);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db.SaveChanges();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RedirectToAction("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nn-NO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937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FB65B-49B6-4BA1-AEEA-63C0FF830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3C6A-E93F-4AF5-ADAD-C6155838D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86B8F1-9013-44EF-9043-38DE351C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CRUD: Deleting Entities – View</a:t>
            </a:r>
          </a:p>
        </p:txBody>
      </p:sp>
    </p:spTree>
    <p:extLst>
      <p:ext uri="{BB962C8B-B14F-4D97-AF65-F5344CB8AC3E}">
        <p14:creationId xmlns:p14="http://schemas.microsoft.com/office/powerpoint/2010/main" val="1715182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 ASP.NET MVC app, which works like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deleting</a:t>
            </a:r>
            <a:r>
              <a:rPr lang="en-US" dirty="0"/>
              <a:t> items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TODO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2" y="2722785"/>
            <a:ext cx="5334000" cy="35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69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Razor View Engine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 How do I use it?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" r="1595"/>
          <a:stretch/>
        </p:blipFill>
        <p:spPr>
          <a:xfrm>
            <a:off x="2894011" y="1743874"/>
            <a:ext cx="6400802" cy="2617582"/>
          </a:xfrm>
          <a:prstGeom prst="roundRect">
            <a:avLst>
              <a:gd name="adj" fmla="val 19380"/>
            </a:avLst>
          </a:prstGeom>
        </p:spPr>
      </p:pic>
    </p:spTree>
    <p:extLst>
      <p:ext uri="{BB962C8B-B14F-4D97-AF65-F5344CB8AC3E}">
        <p14:creationId xmlns:p14="http://schemas.microsoft.com/office/powerpoint/2010/main" val="23731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to database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Frameworks – 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4" y="2024204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24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Simple-syntax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 engine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Code-focused</a:t>
            </a:r>
            <a:r>
              <a:rPr lang="en-US" dirty="0"/>
              <a:t> templating approach</a:t>
            </a:r>
          </a:p>
          <a:p>
            <a:r>
              <a:rPr lang="en-US" dirty="0"/>
              <a:t>Easy transition between HTML and code</a:t>
            </a:r>
          </a:p>
          <a:p>
            <a:r>
              <a:rPr lang="en-US" dirty="0"/>
              <a:t>Examples: combining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Razor?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" r="1595"/>
          <a:stretch/>
        </p:blipFill>
        <p:spPr>
          <a:xfrm>
            <a:off x="6369601" y="4190999"/>
            <a:ext cx="5058811" cy="2068781"/>
          </a:xfrm>
          <a:prstGeom prst="roundRect">
            <a:avLst>
              <a:gd name="adj" fmla="val 4409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4195664"/>
            <a:ext cx="5638800" cy="2068781"/>
          </a:xfrm>
          <a:prstGeom prst="roundRect">
            <a:avLst>
              <a:gd name="adj" fmla="val 4039"/>
            </a:avLst>
          </a:prstGeom>
        </p:spPr>
      </p:pic>
      <p:grpSp>
        <p:nvGrpSpPr>
          <p:cNvPr id="5" name="Group 4"/>
          <p:cNvGrpSpPr/>
          <p:nvPr/>
        </p:nvGrpSpPr>
        <p:grpSpPr>
          <a:xfrm>
            <a:off x="8004364" y="1151118"/>
            <a:ext cx="3424047" cy="2717098"/>
            <a:chOff x="7859120" y="845723"/>
            <a:chExt cx="3569292" cy="2832355"/>
          </a:xfrm>
        </p:grpSpPr>
        <p:pic>
          <p:nvPicPr>
            <p:cNvPr id="1028" name="Picture 4" descr="Image result for html co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120" y="845723"/>
              <a:ext cx="3569292" cy="283235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3" name="Picture 2" descr="Image result for raz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50679">
              <a:off x="8629990" y="1989930"/>
              <a:ext cx="1005389" cy="68617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Image result for raz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521561">
              <a:off x="10333634" y="1959450"/>
              <a:ext cx="1005389" cy="68617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4261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mixed with C# code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</a:t>
            </a:r>
            <a:r>
              <a:rPr lang="en-US" dirty="0"/>
              <a:t> switches to C#):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370012" y="1905000"/>
            <a:ext cx="9448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 class="row"&gt;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@foreach(var article in Model)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{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&lt;article&gt;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&lt;h2&gt;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@article.Title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&lt;/h2&gt;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@article.Content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&lt;/p&gt;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&lt;small&gt;--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@article.Author.FullName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&lt;/small&gt;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&lt;/article&gt;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}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View Engine: Example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188960" y="2428240"/>
            <a:ext cx="2312078" cy="606312"/>
          </a:xfrm>
          <a:prstGeom prst="wedgeRoundRectCallout">
            <a:avLst>
              <a:gd name="adj1" fmla="val -65759"/>
              <a:gd name="adj2" fmla="val 29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foreach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686322" y="5294838"/>
            <a:ext cx="1715998" cy="563178"/>
          </a:xfrm>
          <a:prstGeom prst="wedgeRoundRectCallout">
            <a:avLst>
              <a:gd name="adj1" fmla="val 928"/>
              <a:gd name="adj2" fmla="val -914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code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5167920" y="3007360"/>
            <a:ext cx="1669760" cy="590370"/>
          </a:xfrm>
          <a:prstGeom prst="wedgeRoundRectCallout">
            <a:avLst>
              <a:gd name="adj1" fmla="val -61413"/>
              <a:gd name="adj2" fmla="val 537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code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760412" y="3916834"/>
            <a:ext cx="1456688" cy="996516"/>
          </a:xfrm>
          <a:prstGeom prst="wedgeRoundRectCallout">
            <a:avLst>
              <a:gd name="adj1" fmla="val 40569"/>
              <a:gd name="adj2" fmla="val -801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HTML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Syntax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HTML helpers in Razor to generate HTML: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  <a:r>
              <a:rPr lang="bg-BG" dirty="0"/>
              <a:t>:</a:t>
            </a:r>
            <a:r>
              <a:rPr lang="en-US" dirty="0"/>
              <a:t>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828800"/>
            <a:ext cx="11506200" cy="45397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@Html.ActionLink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article.Title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Details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",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Article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",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new {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 = article.Id 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},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new {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@class = "text-uppercase"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}</a:t>
            </a:r>
          </a:p>
          <a:p>
            <a:pPr eaLnBrk="0" hangingPunct="0"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338739" y="1900693"/>
            <a:ext cx="1814508" cy="530277"/>
          </a:xfrm>
          <a:prstGeom prst="wedgeRoundRectCallout">
            <a:avLst>
              <a:gd name="adj1" fmla="val -56134"/>
              <a:gd name="adj2" fmla="val 71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 text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09090" y="2703327"/>
            <a:ext cx="1459699" cy="541521"/>
          </a:xfrm>
          <a:prstGeom prst="wedgeRoundRectCallout">
            <a:avLst>
              <a:gd name="adj1" fmla="val -81140"/>
              <a:gd name="adj2" fmla="val 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380690" y="4038600"/>
            <a:ext cx="2438400" cy="980353"/>
          </a:xfrm>
          <a:prstGeom prst="wedgeRoundRectCallout">
            <a:avLst>
              <a:gd name="adj1" fmla="val -75054"/>
              <a:gd name="adj2" fmla="val -44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 Route Values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797626" y="5250948"/>
            <a:ext cx="2042928" cy="980353"/>
          </a:xfrm>
          <a:prstGeom prst="wedgeRoundRectCallout">
            <a:avLst>
              <a:gd name="adj1" fmla="val -69086"/>
              <a:gd name="adj2" fmla="val -48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Attributes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5898" b="8968"/>
          <a:stretch/>
        </p:blipFill>
        <p:spPr>
          <a:xfrm>
            <a:off x="8324843" y="3776238"/>
            <a:ext cx="3241569" cy="1828801"/>
          </a:xfrm>
          <a:prstGeom prst="roundRect">
            <a:avLst>
              <a:gd name="adj" fmla="val 10992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759" y="5875510"/>
            <a:ext cx="3563979" cy="343966"/>
          </a:xfrm>
          <a:prstGeom prst="round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702914" y="2017689"/>
            <a:ext cx="4905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&lt;a class=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"text-uppercase"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href="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/Article/Details/2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"&gt;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Article 2</a:t>
            </a:r>
          </a:p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&lt;/a&gt;</a:t>
            </a:r>
          </a:p>
        </p:txBody>
      </p:sp>
      <p:sp>
        <p:nvSpPr>
          <p:cNvPr id="12" name="Arrow: Right 11"/>
          <p:cNvSpPr/>
          <p:nvPr/>
        </p:nvSpPr>
        <p:spPr>
          <a:xfrm rot="20846195">
            <a:off x="4614124" y="2475736"/>
            <a:ext cx="1982566" cy="772548"/>
          </a:xfrm>
          <a:prstGeom prst="rightArrow">
            <a:avLst/>
          </a:prstGeom>
          <a:solidFill>
            <a:srgbClr val="633508"/>
          </a:solidFill>
          <a:ln w="19050">
            <a:solidFill>
              <a:srgbClr val="CFB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Result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884681" y="3367800"/>
            <a:ext cx="1911253" cy="551055"/>
          </a:xfrm>
          <a:prstGeom prst="wedgeRoundRectCallout">
            <a:avLst>
              <a:gd name="adj1" fmla="val -69699"/>
              <a:gd name="adj2" fmla="val -572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9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5" grpId="0" animBg="1"/>
      <p:bldP spid="12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83484" y="4847346"/>
            <a:ext cx="10263928" cy="926254"/>
          </a:xfrm>
        </p:spPr>
        <p:txBody>
          <a:bodyPr/>
          <a:lstStyle/>
          <a:p>
            <a:r>
              <a:rPr lang="en-US" dirty="0"/>
              <a:t>Creating Simple ASP.NET MVC Apps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1" name="Picture 2" descr="Image result for c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4" y="1649821"/>
            <a:ext cx="6857998" cy="27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03" y="533400"/>
            <a:ext cx="6861619" cy="3197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12" y="1905000"/>
            <a:ext cx="3008056" cy="2602149"/>
          </a:xfrm>
          <a:prstGeom prst="roundRect">
            <a:avLst>
              <a:gd name="adj" fmla="val 34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612" y="1631399"/>
            <a:ext cx="2918672" cy="2875750"/>
          </a:xfrm>
          <a:prstGeom prst="roundRect">
            <a:avLst>
              <a:gd name="adj" fmla="val 271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25585" r="57431"/>
          <a:stretch/>
        </p:blipFill>
        <p:spPr>
          <a:xfrm>
            <a:off x="4276632" y="2212039"/>
            <a:ext cx="3339278" cy="2518036"/>
          </a:xfrm>
          <a:prstGeom prst="roundRect">
            <a:avLst>
              <a:gd name="adj" fmla="val 318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070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845613" cy="5570355"/>
          </a:xfrm>
        </p:spPr>
        <p:txBody>
          <a:bodyPr>
            <a:normAutofit fontScale="925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ASP.NET MVC </a:t>
            </a:r>
            <a:r>
              <a:rPr lang="en-US" sz="3200" dirty="0"/>
              <a:t>is powerful Web development platform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000" dirty="0"/>
              <a:t> render HTML code</a:t>
            </a: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000" dirty="0"/>
              <a:t> process HTTP GET / POST actions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Great integration with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EF</a:t>
            </a:r>
          </a:p>
          <a:p>
            <a:pPr lvl="1"/>
            <a:r>
              <a:rPr lang="en-US" sz="3000" dirty="0"/>
              <a:t>VS generates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 by existing model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26" y="1981200"/>
            <a:ext cx="2316186" cy="171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932268" y="2438400"/>
            <a:ext cx="7524344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sv-SE" sz="2800" dirty="0"/>
              <a:t>@foreach (var item in @Model)</a:t>
            </a:r>
          </a:p>
          <a:p>
            <a:pPr>
              <a:lnSpc>
                <a:spcPct val="110000"/>
              </a:lnSpc>
            </a:pPr>
            <a:r>
              <a:rPr lang="sv-SE" sz="2800" dirty="0"/>
              <a:t>{ </a:t>
            </a:r>
            <a:r>
              <a:rPr lang="sv-SE" sz="2800" dirty="0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sv-SE" sz="2800" dirty="0"/>
              <a:t>@item</a:t>
            </a:r>
            <a:r>
              <a:rPr lang="sv-SE" sz="2800" dirty="0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sv-SE" sz="2800" dirty="0"/>
              <a:t> }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32268" y="4210456"/>
            <a:ext cx="7524344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public ActionResult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Index</a:t>
            </a:r>
            <a:r>
              <a:rPr lang="en-US" sz="2800" dirty="0"/>
              <a:t>()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{ return this.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2800" dirty="0"/>
              <a:t>(GetAllItems()); }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896" t="4731" r="3896" b="9306"/>
          <a:stretch/>
        </p:blipFill>
        <p:spPr>
          <a:xfrm>
            <a:off x="8417358" y="4529576"/>
            <a:ext cx="3011053" cy="19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C#: ASP.NET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6096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722877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14087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/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objects / query 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existing object</a:t>
            </a:r>
          </a:p>
          <a:p>
            <a:r>
              <a:rPr lang="en-US" dirty="0"/>
              <a:t>ORM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/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/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12" y="1295400"/>
            <a:ext cx="2257676" cy="165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2" y="4935792"/>
            <a:ext cx="10820400" cy="820600"/>
          </a:xfrm>
        </p:spPr>
        <p:txBody>
          <a:bodyPr/>
          <a:lstStyle/>
          <a:p>
            <a:r>
              <a:rPr lang="en-US" dirty="0"/>
              <a:t>Entity Framework (EF)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4212" y="5794296"/>
            <a:ext cx="10820400" cy="719034"/>
          </a:xfrm>
        </p:spPr>
        <p:txBody>
          <a:bodyPr/>
          <a:lstStyle/>
          <a:p>
            <a:r>
              <a:rPr lang="en-US" dirty="0"/>
              <a:t>Powerful ORM for .NET and ASP.NET MVC</a:t>
            </a:r>
          </a:p>
        </p:txBody>
      </p:sp>
      <p:pic>
        <p:nvPicPr>
          <p:cNvPr id="5122" name="Picture 2" descr="Image result for entity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53" y="916856"/>
            <a:ext cx="6833118" cy="37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8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74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Entity Framework </a:t>
            </a:r>
            <a:r>
              <a:rPr lang="en-US" sz="3200" dirty="0"/>
              <a:t>(EF) is modern ORM Framework for C# / .NET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Access database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DbContext</a:t>
            </a:r>
            <a:r>
              <a:rPr lang="en-US" sz="3200" dirty="0"/>
              <a:t> with C# classes: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– Overview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7213" y="2420112"/>
            <a:ext cx="109584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BlogDbContext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DbContext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&lt;User&gt;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Id, Username, PasswordHash, FullName, Articles }</a:t>
            </a:r>
          </a:p>
          <a:p>
            <a:pPr marL="0" lvl="1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Id, Title, Content, Date, AuthorId, Author }</a:t>
            </a:r>
          </a:p>
          <a:p>
            <a:pPr marL="0" lvl="1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BlogDbContext()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foreach (var a in db.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Articles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  Console.WriteLine(a.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 </a:t>
            </a:r>
            <a:r>
              <a:rPr lang="en-US" dirty="0"/>
              <a:t>+ " " + a.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);</a:t>
            </a:r>
            <a:endParaRPr lang="en-US" sz="6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uses strongly-typed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dirty="0"/>
              <a:t>Syntax highlighting + error checking</a:t>
            </a:r>
          </a:p>
          <a:p>
            <a:pPr marL="377887" lvl="1" indent="0">
              <a:spcAft>
                <a:spcPts val="3000"/>
              </a:spcAft>
              <a:buNone/>
            </a:pP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Example –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authorization</a:t>
            </a:r>
            <a:r>
              <a:rPr lang="en-US" dirty="0"/>
              <a:t> using attributes: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Attributes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536448"/>
            <a:ext cx="1045622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[Required]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Email { get; set;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7384" y="4271047"/>
            <a:ext cx="1045622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[Authorize(Roles = "Administrator")]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А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dminPanel()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313612" y="1846985"/>
            <a:ext cx="4038600" cy="1141884"/>
          </a:xfrm>
          <a:prstGeom prst="wedgeRoundRectCallout">
            <a:avLst>
              <a:gd name="adj1" fmla="val -75011"/>
              <a:gd name="adj2" fmla="val 30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[Attribute]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annotates the code below it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983861" y="4458928"/>
            <a:ext cx="2393302" cy="1099016"/>
          </a:xfrm>
          <a:prstGeom prst="wedgeRoundRectCallout">
            <a:avLst>
              <a:gd name="adj1" fmla="val -74144"/>
              <a:gd name="adj2" fmla="val -374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Role-based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02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2568</Words>
  <Application>Microsoft Office PowerPoint</Application>
  <PresentationFormat>Custom</PresentationFormat>
  <Paragraphs>529</Paragraphs>
  <Slides>57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 16x9</vt:lpstr>
      <vt:lpstr>C#: ASP.NET MVC Overview</vt:lpstr>
      <vt:lpstr>Table of Contents</vt:lpstr>
      <vt:lpstr>Have a Question?</vt:lpstr>
      <vt:lpstr>Object-Relational Mapping (ORM)</vt:lpstr>
      <vt:lpstr>ORM Frameworks – Overview</vt:lpstr>
      <vt:lpstr>ORM Frameworks – Features</vt:lpstr>
      <vt:lpstr>Entity Framework (EF)</vt:lpstr>
      <vt:lpstr>Entity Framework – Overview</vt:lpstr>
      <vt:lpstr>C# Attributes</vt:lpstr>
      <vt:lpstr>Creating Models (Entity Classes) with EF</vt:lpstr>
      <vt:lpstr>Creating Models (Entity Classes) with EF (2)</vt:lpstr>
      <vt:lpstr>Install Entity Framework with NuGet</vt:lpstr>
      <vt:lpstr>Creating the DbContext Class</vt:lpstr>
      <vt:lpstr>DbContext: Accessing Table Data</vt:lpstr>
      <vt:lpstr>ASP.NET MVC Overview</vt:lpstr>
      <vt:lpstr>ASP.NET MVC Overview</vt:lpstr>
      <vt:lpstr>Creating an ASP.NET MVC App</vt:lpstr>
      <vt:lpstr>Create ASP.NET MVC App: Project Type</vt:lpstr>
      <vt:lpstr>Create ASP.NET MVC App: Choose Template</vt:lpstr>
      <vt:lpstr>MVC App: What's Inside?</vt:lpstr>
      <vt:lpstr>MVC App: What's Inside? (2)</vt:lpstr>
      <vt:lpstr>Controllers</vt:lpstr>
      <vt:lpstr>Views</vt:lpstr>
      <vt:lpstr>Example: Print the Numbers 1…50</vt:lpstr>
      <vt:lpstr>Changing the Page Layout</vt:lpstr>
      <vt:lpstr>Example: Print the Numbers 1…N</vt:lpstr>
      <vt:lpstr>ASP.NET Controllers</vt:lpstr>
      <vt:lpstr>ASP.NET Controllers</vt:lpstr>
      <vt:lpstr>Controller Actions</vt:lpstr>
      <vt:lpstr>Processing GET Requests</vt:lpstr>
      <vt:lpstr>Processing POST Requests</vt:lpstr>
      <vt:lpstr>CRUD in ASP.NET MVC with EF</vt:lpstr>
      <vt:lpstr>Install Entity Framework with NuGet</vt:lpstr>
      <vt:lpstr>Define the Data Models (EF Entities)</vt:lpstr>
      <vt:lpstr>Define the Data Models (EF Entities)</vt:lpstr>
      <vt:lpstr>Implementing CRUD Operations</vt:lpstr>
      <vt:lpstr>CRUD: Creating Entities – Controller</vt:lpstr>
      <vt:lpstr>CRUD: Creating Entities – View</vt:lpstr>
      <vt:lpstr>CRUD: Reading Entities – Controller</vt:lpstr>
      <vt:lpstr>CRUD: Reading Entities – View</vt:lpstr>
      <vt:lpstr>CRUD: Reading Entities – Controllers (2)</vt:lpstr>
      <vt:lpstr>CRUD: Reading Entities – Controllers (3)</vt:lpstr>
      <vt:lpstr>CRUD: Reading Entities – View (4)</vt:lpstr>
      <vt:lpstr>CRUD: Updating Entities</vt:lpstr>
      <vt:lpstr>CRUD: Updating Entities – View</vt:lpstr>
      <vt:lpstr>CRUD: Deleting Entities</vt:lpstr>
      <vt:lpstr>CRUD: Deleting Entities – View</vt:lpstr>
      <vt:lpstr>Problem: TODO List</vt:lpstr>
      <vt:lpstr>Razor View Engine</vt:lpstr>
      <vt:lpstr>What is Razor?</vt:lpstr>
      <vt:lpstr>Razor View Engine: Example</vt:lpstr>
      <vt:lpstr>HTML Helpers: Example</vt:lpstr>
      <vt:lpstr>Creating Simple ASP.NET MVC Apps</vt:lpstr>
      <vt:lpstr>Summary</vt:lpstr>
      <vt:lpstr>C#: ASP.NET Overview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C#: ASP.NET MVC Overview</dc:title>
  <dc:subject>Software Technologies Course</dc:subject>
  <dc:creator/>
  <cp:keywords>C#, ASP.NET,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2017-08-07T11:20:21Z</dcterms:modified>
  <cp:category>C#, back-end,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